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06" r:id="rId1"/>
  </p:sldMasterIdLst>
  <p:notesMasterIdLst>
    <p:notesMasterId r:id="rId31"/>
  </p:notesMasterIdLst>
  <p:handoutMasterIdLst>
    <p:handoutMasterId r:id="rId32"/>
  </p:handoutMasterIdLst>
  <p:sldIdLst>
    <p:sldId id="258" r:id="rId2"/>
    <p:sldId id="298" r:id="rId3"/>
    <p:sldId id="284" r:id="rId4"/>
    <p:sldId id="285" r:id="rId5"/>
    <p:sldId id="286" r:id="rId6"/>
    <p:sldId id="287" r:id="rId7"/>
    <p:sldId id="289" r:id="rId8"/>
    <p:sldId id="304" r:id="rId9"/>
    <p:sldId id="288" r:id="rId10"/>
    <p:sldId id="281" r:id="rId11"/>
    <p:sldId id="275" r:id="rId12"/>
    <p:sldId id="261" r:id="rId13"/>
    <p:sldId id="276" r:id="rId14"/>
    <p:sldId id="299" r:id="rId15"/>
    <p:sldId id="280" r:id="rId16"/>
    <p:sldId id="290" r:id="rId17"/>
    <p:sldId id="292" r:id="rId18"/>
    <p:sldId id="293" r:id="rId19"/>
    <p:sldId id="294" r:id="rId20"/>
    <p:sldId id="297" r:id="rId21"/>
    <p:sldId id="300" r:id="rId22"/>
    <p:sldId id="301" r:id="rId23"/>
    <p:sldId id="308" r:id="rId24"/>
    <p:sldId id="306" r:id="rId25"/>
    <p:sldId id="307" r:id="rId26"/>
    <p:sldId id="305" r:id="rId27"/>
    <p:sldId id="309" r:id="rId28"/>
    <p:sldId id="310" r:id="rId29"/>
    <p:sldId id="295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1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78308" autoAdjust="0"/>
  </p:normalViewPr>
  <p:slideViewPr>
    <p:cSldViewPr>
      <p:cViewPr varScale="1">
        <p:scale>
          <a:sx n="66" d="100"/>
          <a:sy n="66" d="100"/>
        </p:scale>
        <p:origin x="185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notesViewPr>
    <p:cSldViewPr>
      <p:cViewPr>
        <p:scale>
          <a:sx n="82" d="100"/>
          <a:sy n="82" d="100"/>
        </p:scale>
        <p:origin x="2683" y="-979"/>
      </p:cViewPr>
      <p:guideLst>
        <p:guide orient="horz" pos="2929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Fiscal%20Year%202016%20Budget%20Bd%20schedul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Fiscal%20Year%202016%20Budget%20Bd%20schedule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col.missouri.edu\um\um-depts\benefits\OPERATIONS\RETIREMENT\PROJECTS\RETIREE%20MEDICAL\Communications\Project%20Report\Pieces\Charts%20embedded%20in%20report\Figs4&amp;5-Benefits%20graph1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6686291507139589"/>
                  <c:y val="-9.56495021455651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2745792097088835E-2"/>
                  <c:y val="-0.1133499979169269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373786992222302E-3"/>
                  <c:y val="-1.187601549806274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2794420766211562"/>
                  <c:y val="0.2063492063492063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0288473115172534E-3"/>
                  <c:y val="-7.784651918510186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'graph source use'!$A$4:$A$9</c:f>
              <c:strCache>
                <c:ptCount val="6"/>
                <c:pt idx="0">
                  <c:v>Net Tuition &amp; Fees</c:v>
                </c:pt>
                <c:pt idx="1">
                  <c:v>State Appropriations</c:v>
                </c:pt>
                <c:pt idx="2">
                  <c:v>Gifts, Grants &amp; Contracts</c:v>
                </c:pt>
                <c:pt idx="3">
                  <c:v>Endowment &amp; Investment Inc.</c:v>
                </c:pt>
                <c:pt idx="4">
                  <c:v>Sales, Services, Patient Revenues</c:v>
                </c:pt>
                <c:pt idx="5">
                  <c:v>Other Income</c:v>
                </c:pt>
              </c:strCache>
            </c:strRef>
          </c:cat>
          <c:val>
            <c:numRef>
              <c:f>'graph source use'!$E$4:$E$9</c:f>
              <c:numCache>
                <c:formatCode>0%</c:formatCode>
                <c:ptCount val="6"/>
                <c:pt idx="0">
                  <c:v>0.19</c:v>
                </c:pt>
                <c:pt idx="1">
                  <c:v>0.16</c:v>
                </c:pt>
                <c:pt idx="2">
                  <c:v>0.13</c:v>
                </c:pt>
                <c:pt idx="3">
                  <c:v>0.04</c:v>
                </c:pt>
                <c:pt idx="4">
                  <c:v>0.45</c:v>
                </c:pt>
                <c:pt idx="5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5"/>
      </c:pie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361111111111114"/>
          <c:y val="0.11342592592592597"/>
          <c:w val="0.46388888888888929"/>
          <c:h val="0.7731481481481485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FFCC00"/>
              </a:solidFill>
            </c:spPr>
          </c:dPt>
          <c:dPt>
            <c:idx val="3"/>
            <c:bubble3D val="0"/>
            <c:spPr>
              <a:solidFill>
                <a:schemeClr val="accent6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CAA27825-105D-4EB8-9B40-E378F9AE9807}" type="CATEGORYNAME">
                      <a:rPr lang="en-US" baseline="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84BE0EAF-FC72-4370-8FBF-1A116348066C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1.7537182852143479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'graph by fund'!$A$21:$A$25</c:f>
              <c:strCache>
                <c:ptCount val="5"/>
                <c:pt idx="0">
                  <c:v>Operations</c:v>
                </c:pt>
                <c:pt idx="1">
                  <c:v>Other Unrestricted</c:v>
                </c:pt>
                <c:pt idx="2">
                  <c:v>Auxiliary Enterprises</c:v>
                </c:pt>
                <c:pt idx="3">
                  <c:v>Hospital Operations</c:v>
                </c:pt>
                <c:pt idx="4">
                  <c:v>Restricted Current</c:v>
                </c:pt>
              </c:strCache>
            </c:strRef>
          </c:cat>
          <c:val>
            <c:numRef>
              <c:f>'graph by fund'!$B$21:$B$25</c:f>
              <c:numCache>
                <c:formatCode>_(* #,##0.0_);_(* \(#,##0.0\);_(* "-"??_);_(@_)</c:formatCode>
                <c:ptCount val="5"/>
                <c:pt idx="0">
                  <c:v>1226.8</c:v>
                </c:pt>
                <c:pt idx="1">
                  <c:v>86.499999999999986</c:v>
                </c:pt>
                <c:pt idx="2">
                  <c:v>615.80000000000007</c:v>
                </c:pt>
                <c:pt idx="3">
                  <c:v>795.6</c:v>
                </c:pt>
                <c:pt idx="4">
                  <c:v>262.29999999999995</c:v>
                </c:pt>
              </c:numCache>
            </c:numRef>
          </c:val>
        </c:ser>
        <c:ser>
          <c:idx val="1"/>
          <c:order val="1"/>
          <c:cat>
            <c:strRef>
              <c:f>'graph by fund'!$A$21:$A$25</c:f>
              <c:strCache>
                <c:ptCount val="5"/>
                <c:pt idx="0">
                  <c:v>Operations</c:v>
                </c:pt>
                <c:pt idx="1">
                  <c:v>Other Unrestricted</c:v>
                </c:pt>
                <c:pt idx="2">
                  <c:v>Auxiliary Enterprises</c:v>
                </c:pt>
                <c:pt idx="3">
                  <c:v>Hospital Operations</c:v>
                </c:pt>
                <c:pt idx="4">
                  <c:v>Restricted Current</c:v>
                </c:pt>
              </c:strCache>
            </c:strRef>
          </c:cat>
          <c:val>
            <c:numRef>
              <c:f>'graph by fund'!$C$21:$C$25</c:f>
              <c:numCache>
                <c:formatCode>0%</c:formatCode>
                <c:ptCount val="5"/>
                <c:pt idx="0">
                  <c:v>0.41</c:v>
                </c:pt>
                <c:pt idx="1">
                  <c:v>0.03</c:v>
                </c:pt>
                <c:pt idx="2">
                  <c:v>0.21</c:v>
                </c:pt>
                <c:pt idx="3">
                  <c:v>0.27</c:v>
                </c:pt>
                <c:pt idx="4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41"/>
      </c:pieChart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19698158395468"/>
          <c:y val="0.16708333333333336"/>
          <c:w val="0.73385150705536228"/>
          <c:h val="0.63813247302420539"/>
        </c:manualLayout>
      </c:layout>
      <c:lineChart>
        <c:grouping val="standard"/>
        <c:varyColors val="0"/>
        <c:ser>
          <c:idx val="0"/>
          <c:order val="0"/>
          <c:tx>
            <c:strRef>
              <c:f>Graph!$A$8</c:f>
              <c:strCache>
                <c:ptCount val="1"/>
                <c:pt idx="0">
                  <c:v>Revenue</c:v>
                </c:pt>
              </c:strCache>
            </c:strRef>
          </c:tx>
          <c:spPr>
            <a:ln w="28575" cap="rnd">
              <a:solidFill>
                <a:srgbClr val="F1B82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1B82D"/>
              </a:solidFill>
              <a:ln w="9525">
                <a:solidFill>
                  <a:srgbClr val="F1B82D"/>
                </a:solidFill>
              </a:ln>
              <a:effectLst/>
            </c:spPr>
          </c:marker>
          <c:cat>
            <c:numRef>
              <c:f>Graph!$B$7:$L$7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Graph!$B$8:$L$8</c:f>
              <c:numCache>
                <c:formatCode>0%</c:formatCode>
                <c:ptCount val="11"/>
                <c:pt idx="0">
                  <c:v>0</c:v>
                </c:pt>
                <c:pt idx="1">
                  <c:v>3.4850864718375701E-2</c:v>
                </c:pt>
                <c:pt idx="2">
                  <c:v>8.8525530812622683E-2</c:v>
                </c:pt>
                <c:pt idx="3">
                  <c:v>0.15703529256356644</c:v>
                </c:pt>
                <c:pt idx="4">
                  <c:v>0.20845244410135957</c:v>
                </c:pt>
                <c:pt idx="5">
                  <c:v>0.25862499561397173</c:v>
                </c:pt>
                <c:pt idx="6">
                  <c:v>0.27109576402548646</c:v>
                </c:pt>
                <c:pt idx="7">
                  <c:v>0.29165436858736865</c:v>
                </c:pt>
                <c:pt idx="8">
                  <c:v>0.36546245250189374</c:v>
                </c:pt>
                <c:pt idx="9">
                  <c:v>0.39212847244439031</c:v>
                </c:pt>
                <c:pt idx="10">
                  <c:v>0.46443808269675724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Graph!$A$9</c:f>
              <c:strCache>
                <c:ptCount val="1"/>
                <c:pt idx="0">
                  <c:v>Salary</c:v>
                </c:pt>
              </c:strCache>
            </c:strRef>
          </c:tx>
          <c:spPr>
            <a:ln w="28575" cap="rnd">
              <a:solidFill>
                <a:srgbClr val="6C1176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6C1176"/>
              </a:solidFill>
              <a:ln w="9525">
                <a:solidFill>
                  <a:srgbClr val="6C1176"/>
                </a:solidFill>
              </a:ln>
              <a:effectLst/>
            </c:spPr>
          </c:marker>
          <c:cat>
            <c:numRef>
              <c:f>Graph!$B$7:$L$7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Graph!$B$9:$L$9</c:f>
              <c:numCache>
                <c:formatCode>0%</c:formatCode>
                <c:ptCount val="11"/>
                <c:pt idx="0">
                  <c:v>0</c:v>
                </c:pt>
                <c:pt idx="1">
                  <c:v>5.7961589886957578E-2</c:v>
                </c:pt>
                <c:pt idx="2">
                  <c:v>0.11610854503464203</c:v>
                </c:pt>
                <c:pt idx="3">
                  <c:v>0.16858717231878773</c:v>
                </c:pt>
                <c:pt idx="4">
                  <c:v>0.22952574855151736</c:v>
                </c:pt>
                <c:pt idx="5">
                  <c:v>0.25295267614764394</c:v>
                </c:pt>
                <c:pt idx="6">
                  <c:v>0.28866942182245453</c:v>
                </c:pt>
                <c:pt idx="7">
                  <c:v>0.33538855800008105</c:v>
                </c:pt>
                <c:pt idx="8">
                  <c:v>0.36125866050808314</c:v>
                </c:pt>
                <c:pt idx="9">
                  <c:v>0.38107147198249663</c:v>
                </c:pt>
                <c:pt idx="10">
                  <c:v>0.42561889712734491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Graph!$A$10</c:f>
              <c:strCache>
                <c:ptCount val="1"/>
                <c:pt idx="0">
                  <c:v>Benefits</c:v>
                </c:pt>
              </c:strCache>
            </c:strRef>
          </c:tx>
          <c:spPr>
            <a:ln w="28575" cap="rnd">
              <a:solidFill>
                <a:srgbClr val="E3763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E37631"/>
              </a:solidFill>
              <a:ln w="9525">
                <a:solidFill>
                  <a:srgbClr val="E37631"/>
                </a:solidFill>
              </a:ln>
              <a:effectLst/>
            </c:spPr>
          </c:marker>
          <c:cat>
            <c:numRef>
              <c:f>Graph!$B$7:$L$7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Graph!$B$10:$L$10</c:f>
              <c:numCache>
                <c:formatCode>0%</c:formatCode>
                <c:ptCount val="11"/>
                <c:pt idx="0">
                  <c:v>0</c:v>
                </c:pt>
                <c:pt idx="1">
                  <c:v>9.5691482096673997E-2</c:v>
                </c:pt>
                <c:pt idx="2">
                  <c:v>0.20246817847371226</c:v>
                </c:pt>
                <c:pt idx="3">
                  <c:v>0.36747749692689308</c:v>
                </c:pt>
                <c:pt idx="4">
                  <c:v>0.31994237098458378</c:v>
                </c:pt>
                <c:pt idx="5">
                  <c:v>0.3363058391234045</c:v>
                </c:pt>
                <c:pt idx="6">
                  <c:v>0.44662927536359592</c:v>
                </c:pt>
                <c:pt idx="7">
                  <c:v>0.58433530570254089</c:v>
                </c:pt>
                <c:pt idx="8">
                  <c:v>0.69964620719129045</c:v>
                </c:pt>
                <c:pt idx="9">
                  <c:v>0.5255695711749182</c:v>
                </c:pt>
                <c:pt idx="10">
                  <c:v>0.74863527618309111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488712"/>
        <c:axId val="153488320"/>
      </c:lineChart>
      <c:catAx>
        <c:axId val="153488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Fiscal 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3488320"/>
        <c:crosses val="autoZero"/>
        <c:auto val="1"/>
        <c:lblAlgn val="ctr"/>
        <c:lblOffset val="100"/>
        <c:noMultiLvlLbl val="0"/>
      </c:catAx>
      <c:valAx>
        <c:axId val="15348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Percent Growth over Base</a:t>
                </a:r>
              </a:p>
            </c:rich>
          </c:tx>
          <c:layout>
            <c:manualLayout>
              <c:xMode val="edge"/>
              <c:yMode val="edge"/>
              <c:x val="2.3678978119959396E-2"/>
              <c:y val="0.246786235053951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3488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Current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</c:numCache>
            </c:numRef>
          </c:cat>
          <c:val>
            <c:numRef>
              <c:f>Sheet1!$B$2:$B$9</c:f>
              <c:numCache>
                <c:formatCode>#,##0_);\(#,##0\)</c:formatCode>
                <c:ptCount val="8"/>
                <c:pt idx="0">
                  <c:v>761</c:v>
                </c:pt>
                <c:pt idx="1">
                  <c:v>1023</c:v>
                </c:pt>
                <c:pt idx="2">
                  <c:v>1365</c:v>
                </c:pt>
                <c:pt idx="3">
                  <c:v>1826</c:v>
                </c:pt>
                <c:pt idx="4">
                  <c:v>2458</c:v>
                </c:pt>
                <c:pt idx="5">
                  <c:v>3328</c:v>
                </c:pt>
                <c:pt idx="6">
                  <c:v>4526</c:v>
                </c:pt>
                <c:pt idx="7">
                  <c:v>6203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487144"/>
        <c:axId val="208645392"/>
      </c:lineChart>
      <c:catAx>
        <c:axId val="153487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645392"/>
        <c:crosses val="autoZero"/>
        <c:auto val="1"/>
        <c:lblAlgn val="ctr"/>
        <c:lblOffset val="100"/>
        <c:noMultiLvlLbl val="0"/>
      </c:catAx>
      <c:valAx>
        <c:axId val="208645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$ (millions)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487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Shared Governance Option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2035</c:v>
                </c:pt>
                <c:pt idx="5">
                  <c:v>2040</c:v>
                </c:pt>
                <c:pt idx="6">
                  <c:v>2045</c:v>
                </c:pt>
                <c:pt idx="7">
                  <c:v>2050</c:v>
                </c:pt>
              </c:numCache>
            </c:numRef>
          </c:cat>
          <c:val>
            <c:numRef>
              <c:f>Sheet1!$D$2:$D$9</c:f>
              <c:numCache>
                <c:formatCode>#,##0</c:formatCode>
                <c:ptCount val="8"/>
                <c:pt idx="0">
                  <c:v>761.3</c:v>
                </c:pt>
                <c:pt idx="1">
                  <c:v>503</c:v>
                </c:pt>
                <c:pt idx="2">
                  <c:v>519</c:v>
                </c:pt>
                <c:pt idx="3">
                  <c:v>516</c:v>
                </c:pt>
                <c:pt idx="4">
                  <c:v>489</c:v>
                </c:pt>
                <c:pt idx="5">
                  <c:v>443</c:v>
                </c:pt>
                <c:pt idx="6">
                  <c:v>388</c:v>
                </c:pt>
                <c:pt idx="7">
                  <c:v>333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646176"/>
        <c:axId val="208646568"/>
      </c:lineChart>
      <c:catAx>
        <c:axId val="20864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646568"/>
        <c:crosses val="autoZero"/>
        <c:auto val="1"/>
        <c:lblAlgn val="ctr"/>
        <c:lblOffset val="100"/>
        <c:noMultiLvlLbl val="0"/>
      </c:catAx>
      <c:valAx>
        <c:axId val="208646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$ (millions)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64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theme" Target="../theme/theme3.xml"/><Relationship Id="rId4" Type="http://schemas.openxmlformats.org/officeDocument/2006/relationships/image" Target="../media/image9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2" descr="admo_col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8999540"/>
            <a:ext cx="16113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url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5808670" y="9172584"/>
            <a:ext cx="120173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 descr="urlgry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70" y="9172584"/>
            <a:ext cx="120173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 descr="url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70" y="9172584"/>
            <a:ext cx="120173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305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theme" Target="../theme/theme2.xml"/><Relationship Id="rId4" Type="http://schemas.openxmlformats.org/officeDocument/2006/relationships/image" Target="../media/image11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urlgry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70" y="9172584"/>
            <a:ext cx="120173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374650"/>
            <a:ext cx="4649787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9" tIns="46094" rIns="92189" bIns="4609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" y="3949700"/>
            <a:ext cx="7010400" cy="5037138"/>
          </a:xfrm>
          <a:prstGeom prst="rect">
            <a:avLst/>
          </a:prstGeom>
        </p:spPr>
        <p:txBody>
          <a:bodyPr vert="horz" lIns="92189" tIns="46094" rIns="92189" bIns="46094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-77787" y="-77785"/>
            <a:ext cx="7010401" cy="4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89" tIns="46094" rIns="92189" bIns="460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defRPr/>
            </a:pPr>
            <a:r>
              <a:rPr lang="en-US" b="1" smtClean="0">
                <a:latin typeface="Calibri" pitchFamily="34" charset="0"/>
              </a:rPr>
              <a:t>Slide </a:t>
            </a:r>
            <a:fld id="{8E67409F-B67D-4FDE-A7F5-04A197961EAA}" type="slidenum">
              <a:rPr lang="en-US" b="1" smtClean="0">
                <a:latin typeface="Calibri" pitchFamily="34" charset="0"/>
              </a:rPr>
              <a:pPr eaLnBrk="1" hangingPunct="1">
                <a:defRPr/>
              </a:pPr>
              <a:t>‹#›</a:t>
            </a:fld>
            <a:endParaRPr lang="en-US" b="1" smtClean="0">
              <a:latin typeface="Calibri" pitchFamily="34" charset="0"/>
            </a:endParaRPr>
          </a:p>
        </p:txBody>
      </p:sp>
      <p:pic>
        <p:nvPicPr>
          <p:cNvPr id="7174" name="Picture 22" descr="admo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8999540"/>
            <a:ext cx="16113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 descr="url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5808670" y="9172584"/>
            <a:ext cx="120173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462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6" y="8829968"/>
            <a:ext cx="3037840" cy="464820"/>
          </a:xfrm>
          <a:prstGeom prst="rect">
            <a:avLst/>
          </a:prstGeom>
          <a:noFill/>
        </p:spPr>
        <p:txBody>
          <a:bodyPr lIns="92195" tIns="46097" rIns="92195" bIns="46097"/>
          <a:lstStyle/>
          <a:p>
            <a:pPr defTabSz="920163"/>
            <a:fld id="{BB996E43-4CE6-43F8-A2DB-09074769F490}" type="slidenum">
              <a:rPr lang="en-US"/>
              <a:pPr defTabSz="920163"/>
              <a:t>1</a:t>
            </a:fld>
            <a:endParaRPr lang="en-US" dirty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927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2033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05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347" y="8829680"/>
            <a:ext cx="3038473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1" tIns="46026" rIns="92051" bIns="4602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1pPr>
            <a:lvl2pPr marL="735149" indent="-282751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2pPr>
            <a:lvl3pPr marL="1130998" indent="-22619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3pPr>
            <a:lvl4pPr marL="1583399" indent="-22619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4pPr>
            <a:lvl5pPr marL="2035799" indent="-22619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5pPr>
            <a:lvl6pPr marL="2488198" indent="-2261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6pPr>
            <a:lvl7pPr marL="2940599" indent="-2261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7pPr>
            <a:lvl8pPr marL="3392998" indent="-2261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8pPr>
            <a:lvl9pPr marL="3845398" indent="-2261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9pPr>
          </a:lstStyle>
          <a:p>
            <a:pPr eaLnBrk="1" hangingPunct="1"/>
            <a:fld id="{EAC6D27D-F07F-4560-B51F-1ADE008DFDAA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6921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44" y="4416436"/>
            <a:ext cx="5140327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411" tIns="46205" rIns="92411" bIns="46205" numCol="1" anchor="t" anchorCtr="0" compatLnSpc="1">
            <a:prstTxWarp prst="textNoShape">
              <a:avLst/>
            </a:prstTxWarp>
          </a:bodyPr>
          <a:lstStyle/>
          <a:p>
            <a:pPr defTabSz="903228"/>
            <a:endParaRPr lang="en-US" sz="1200" dirty="0">
              <a:ea typeface="ヒラギノ角ゴ Pro W3" pitchFamily="126" charset="-128"/>
            </a:endParaRP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622311" y="6553208"/>
            <a:ext cx="560863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11" tIns="46205" rIns="92411" bIns="46205">
            <a:spAutoFit/>
          </a:bodyPr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6561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9904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260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038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9904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422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11821" y="8887643"/>
            <a:ext cx="3069115" cy="467856"/>
          </a:xfrm>
          <a:prstGeom prst="rect">
            <a:avLst/>
          </a:prstGeom>
        </p:spPr>
        <p:txBody>
          <a:bodyPr lIns="92319" tIns="46160" rIns="92319" bIns="46160"/>
          <a:lstStyle/>
          <a:p>
            <a:fld id="{BD19EE30-B312-4056-AB09-B0FB10147CF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29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11821" y="8887643"/>
            <a:ext cx="3069115" cy="467856"/>
          </a:xfrm>
          <a:prstGeom prst="rect">
            <a:avLst/>
          </a:prstGeom>
        </p:spPr>
        <p:txBody>
          <a:bodyPr lIns="92319" tIns="46160" rIns="92319" bIns="46160"/>
          <a:lstStyle/>
          <a:p>
            <a:fld id="{BD19EE30-B312-4056-AB09-B0FB10147CF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020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31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11821" y="8887643"/>
            <a:ext cx="3069115" cy="467856"/>
          </a:xfrm>
          <a:prstGeom prst="rect">
            <a:avLst/>
          </a:prstGeom>
        </p:spPr>
        <p:txBody>
          <a:bodyPr lIns="92319" tIns="46160" rIns="92319" bIns="46160"/>
          <a:lstStyle/>
          <a:p>
            <a:fld id="{BD19EE30-B312-4056-AB09-B0FB10147CF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20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0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25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391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91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81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04B499BC-489D-4C71-936D-8A621A39FF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2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33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04B499BC-489D-4C71-936D-8A621A39FF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964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05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0472" y="8772669"/>
            <a:ext cx="3006884" cy="463406"/>
          </a:xfrm>
          <a:prstGeom prst="rect">
            <a:avLst/>
          </a:prstGeom>
        </p:spPr>
        <p:txBody>
          <a:bodyPr/>
          <a:lstStyle/>
          <a:p>
            <a:fld id="{101AD5DD-FC67-461F-8AA0-008656862C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14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66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367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0575" indent="-170575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9887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0575" indent="-170575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76239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2927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0575" indent="-170575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9197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93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8612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144" cy="686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4507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6073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853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E228BA-AEFE-4047-AB47-36DBE999DFD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"/>
            <a:ext cx="9153144" cy="686485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534400" y="647700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1D400A0-7516-4355-B5AC-97FA6777DABF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41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8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" y="-4572"/>
            <a:ext cx="9162288" cy="6876288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" y="-2286"/>
            <a:ext cx="9162288" cy="68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83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ayout (optio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-9144"/>
            <a:ext cx="9162288" cy="6876288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-6858"/>
            <a:ext cx="9162288" cy="68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6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5796"/>
            <a:ext cx="8686800" cy="381000"/>
          </a:xfrm>
          <a:noFill/>
        </p:spPr>
        <p:txBody>
          <a:bodyPr/>
          <a:lstStyle>
            <a:lvl1pPr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04900"/>
            <a:ext cx="8677276" cy="5200651"/>
          </a:xfrm>
        </p:spPr>
        <p:txBody>
          <a:bodyPr/>
          <a:lstStyle>
            <a:lvl1pPr marL="400050" indent="-228600">
              <a:spcBef>
                <a:spcPts val="1800"/>
              </a:spcBef>
              <a:buFont typeface="Wingdings" pitchFamily="2" charset="2"/>
              <a:buChar char="§"/>
              <a:defRPr b="1"/>
            </a:lvl1pPr>
            <a:lvl2pPr marL="628650" marR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pitchFamily="2" charset="2"/>
              <a:buChar char="§"/>
              <a:tabLst/>
              <a:defRPr/>
            </a:lvl2pPr>
            <a:lvl3pPr marL="914400" indent="-228600">
              <a:spcBef>
                <a:spcPts val="1200"/>
              </a:spcBef>
              <a:buClr>
                <a:schemeClr val="bg2"/>
              </a:buClr>
              <a:buFont typeface="Wingdings" pitchFamily="2" charset="2"/>
              <a:buChar char="§"/>
              <a:defRPr/>
            </a:lvl3pPr>
            <a:lvl4pPr marL="1257300" indent="-290513">
              <a:spcBef>
                <a:spcPts val="1200"/>
              </a:spcBef>
              <a:buFont typeface="Wingdings" pitchFamily="2" charset="2"/>
              <a:buChar char="§"/>
              <a:defRPr/>
            </a:lvl4pPr>
            <a:lvl5pPr marL="1600200" indent="-284163">
              <a:spcBef>
                <a:spcPts val="1200"/>
              </a:spcBef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marL="9144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Book Antiqua" pitchFamily="18" charset="0"/>
              <a:buChar char="―"/>
              <a:tabLst/>
              <a:defRPr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2" y="723900"/>
            <a:ext cx="8677275" cy="323851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>
              <a:buFontTx/>
              <a:buNone/>
              <a:defRPr b="1"/>
            </a:lvl2pPr>
            <a:lvl3pPr>
              <a:buFontTx/>
              <a:buNone/>
              <a:defRPr b="1"/>
            </a:lvl3pPr>
            <a:lvl4pPr>
              <a:buFontTx/>
              <a:buNone/>
              <a:defRPr b="1"/>
            </a:lvl4pPr>
            <a:lvl5pPr>
              <a:buFontTx/>
              <a:buNone/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8066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711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OPEN – GB – INFO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599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143500" y="28575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93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b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7279" y="6465347"/>
            <a:ext cx="1274852" cy="2561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228BA-AEFE-4047-AB47-36DBE999DF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187506" y="6461090"/>
            <a:ext cx="1324582" cy="25613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D4E0E88-B09D-451B-B2C3-028574739F4B}" type="datetime1">
              <a:rPr lang="en-US" smtClean="0"/>
              <a:t>2/15/2016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22620" y="6461090"/>
            <a:ext cx="4995831" cy="25613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9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6"/>
            <a:ext cx="9144000" cy="114151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0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64916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6472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533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19876"/>
            <a:ext cx="4038600" cy="42378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9876"/>
            <a:ext cx="4038600" cy="42378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5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109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67989"/>
            <a:ext cx="4040188" cy="36182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2109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67989"/>
            <a:ext cx="4041775" cy="36182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8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73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9941"/>
            <a:ext cx="9196618" cy="1498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49941"/>
            <a:ext cx="9196618" cy="1498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55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85069"/>
            <a:ext cx="5111750" cy="43111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47119"/>
            <a:ext cx="3008313" cy="314914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048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9941"/>
            <a:ext cx="9196618" cy="1498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72533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470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3927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944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" y="-4572"/>
            <a:ext cx="9153144" cy="686714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85614"/>
            <a:ext cx="8229600" cy="1141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021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534400" y="647700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1D400A0-7516-4355-B5AC-97FA6777DABF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9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6" r:id="rId10"/>
    <p:sldLayoutId id="2147484617" r:id="rId11"/>
    <p:sldLayoutId id="2147484618" r:id="rId12"/>
    <p:sldLayoutId id="2147484619" r:id="rId13"/>
    <p:sldLayoutId id="2147484620" r:id="rId14"/>
    <p:sldLayoutId id="2147484621" r:id="rId15"/>
    <p:sldLayoutId id="2147484602" r:id="rId16"/>
    <p:sldLayoutId id="2147484622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package" Target="../embeddings/Microsoft_Excel_Worksheet2.xlsx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618" y="2667000"/>
            <a:ext cx="9144000" cy="3004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University of Missouri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UMKC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Faculty Senate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Finance &amp; Budget Update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Brian Burnett,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Vice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President for Finance &amp; CFO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February 16, 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0"/>
            <a:ext cx="91440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59" y="27519"/>
            <a:ext cx="9144000" cy="110094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Operation Planning Overview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3077" y="1711037"/>
            <a:ext cx="2353902" cy="1702182"/>
          </a:xfrm>
          <a:prstGeom prst="roundRect">
            <a:avLst/>
          </a:prstGeom>
          <a:solidFill>
            <a:srgbClr val="000000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TextBox 6"/>
          <p:cNvSpPr txBox="1"/>
          <p:nvPr/>
        </p:nvSpPr>
        <p:spPr>
          <a:xfrm>
            <a:off x="507725" y="1992599"/>
            <a:ext cx="221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Strategic Plan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08090" y="1665900"/>
            <a:ext cx="2353902" cy="1747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3418677" y="1807934"/>
            <a:ext cx="2218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Campus Financial Plan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12425" y="1143365"/>
            <a:ext cx="2353902" cy="1237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/>
          <p:cNvSpPr txBox="1"/>
          <p:nvPr/>
        </p:nvSpPr>
        <p:spPr>
          <a:xfrm>
            <a:off x="6424757" y="1128928"/>
            <a:ext cx="24435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Strategic Funds Request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25201" y="4342081"/>
            <a:ext cx="2353902" cy="15325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ounded Rectangle 12"/>
          <p:cNvSpPr/>
          <p:nvPr/>
        </p:nvSpPr>
        <p:spPr>
          <a:xfrm>
            <a:off x="3447170" y="4305400"/>
            <a:ext cx="2353902" cy="1569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TextBox 14"/>
          <p:cNvSpPr txBox="1"/>
          <p:nvPr/>
        </p:nvSpPr>
        <p:spPr>
          <a:xfrm>
            <a:off x="6419461" y="4569727"/>
            <a:ext cx="2398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UM System Review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25458" y="4537784"/>
            <a:ext cx="2218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Board Approval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31167" y="4395441"/>
            <a:ext cx="2466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Campus Operating Budget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825542" y="2335221"/>
            <a:ext cx="534153" cy="50699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20665498">
            <a:off x="5903257" y="1769396"/>
            <a:ext cx="534153" cy="50699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7462214" y="3794960"/>
            <a:ext cx="476910" cy="50699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5838536" y="4871972"/>
            <a:ext cx="534153" cy="47272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507677" y="2504781"/>
            <a:ext cx="2353902" cy="1239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126" charset="-128"/>
              </a:rPr>
              <a:t>Tuition 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126" charset="-128"/>
              </a:rPr>
              <a:t>&amp; Fee Rate Requests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ea typeface="ヒラギノ角ゴ Pro W3" pitchFamily="126" charset="-128"/>
            </a:endParaRPr>
          </a:p>
        </p:txBody>
      </p:sp>
      <p:sp>
        <p:nvSpPr>
          <p:cNvPr id="27" name="Right Arrow 26"/>
          <p:cNvSpPr/>
          <p:nvPr/>
        </p:nvSpPr>
        <p:spPr>
          <a:xfrm rot="1382974">
            <a:off x="5903256" y="2655434"/>
            <a:ext cx="534153" cy="50699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13077" y="4305400"/>
            <a:ext cx="2353902" cy="1569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Right Arrow 31"/>
          <p:cNvSpPr/>
          <p:nvPr/>
        </p:nvSpPr>
        <p:spPr>
          <a:xfrm rot="10800000">
            <a:off x="2831653" y="4871972"/>
            <a:ext cx="534153" cy="47272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7075" y="4305400"/>
            <a:ext cx="2330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Campus Operating Budget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915400" cy="1143000"/>
          </a:xfrm>
        </p:spPr>
        <p:txBody>
          <a:bodyPr lIns="91429" tIns="45714" rIns="91429" bIns="45714"/>
          <a:lstStyle/>
          <a:p>
            <a:r>
              <a:rPr lang="en-US" b="1" dirty="0" smtClean="0">
                <a:ea typeface="ヒラギノ角ゴ Pro W3" pitchFamily="126" charset="-128"/>
              </a:rPr>
              <a:t>Annual Budget Cycle - </a:t>
            </a:r>
            <a:r>
              <a:rPr lang="en-US" b="1" i="1" dirty="0" smtClean="0">
                <a:ea typeface="ヒラギノ角ゴ Pro W3" pitchFamily="126" charset="-128"/>
              </a:rPr>
              <a:t>Updated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491860"/>
              </p:ext>
            </p:extLst>
          </p:nvPr>
        </p:nvGraphicFramePr>
        <p:xfrm>
          <a:off x="482600" y="1371600"/>
          <a:ext cx="8432800" cy="4352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810"/>
                <a:gridCol w="6424990"/>
              </a:tblGrid>
              <a:tr h="54292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July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sng" dirty="0" smtClean="0">
                          <a:solidFill>
                            <a:srgbClr val="00B050"/>
                          </a:solidFill>
                        </a:rPr>
                        <a:t>Board approved</a:t>
                      </a:r>
                      <a:r>
                        <a:rPr lang="en-US" sz="2000" b="0" dirty="0" smtClean="0">
                          <a:solidFill>
                            <a:srgbClr val="00B050"/>
                          </a:solidFill>
                        </a:rPr>
                        <a:t> FY17 State</a:t>
                      </a:r>
                      <a:r>
                        <a:rPr lang="en-US" sz="2000" b="0" baseline="0" dirty="0" smtClean="0">
                          <a:solidFill>
                            <a:srgbClr val="00B050"/>
                          </a:solidFill>
                        </a:rPr>
                        <a:t> Operating and Capital Appropriation Requests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December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B050"/>
                          </a:solidFill>
                        </a:rPr>
                        <a:t>Budget assumptions</a:t>
                      </a:r>
                      <a:r>
                        <a:rPr lang="en-US" sz="2000" baseline="0" dirty="0" smtClean="0">
                          <a:solidFill>
                            <a:srgbClr val="00B050"/>
                          </a:solidFill>
                        </a:rPr>
                        <a:t> developed for FY17 tuition decisions</a:t>
                      </a:r>
                    </a:p>
                    <a:p>
                      <a:r>
                        <a:rPr lang="en-US" sz="2000" b="1" u="sng" baseline="0" dirty="0" smtClean="0">
                          <a:solidFill>
                            <a:srgbClr val="00B050"/>
                          </a:solidFill>
                        </a:rPr>
                        <a:t>Board reviews</a:t>
                      </a:r>
                      <a:r>
                        <a:rPr lang="en-US" sz="2000" baseline="0" dirty="0" smtClean="0">
                          <a:solidFill>
                            <a:srgbClr val="00B050"/>
                          </a:solidFill>
                        </a:rPr>
                        <a:t> preliminary tuition and fee info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February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Budget assumptions are refined –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CPI at 0.7%</a:t>
                      </a:r>
                      <a:endParaRPr lang="en-US" sz="200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2000" b="1" u="sng" dirty="0" smtClean="0">
                          <a:solidFill>
                            <a:srgbClr val="FF0000"/>
                          </a:solidFill>
                        </a:rPr>
                        <a:t>Board</a:t>
                      </a:r>
                      <a:r>
                        <a:rPr lang="en-US" sz="2000" b="1" u="sng" baseline="0" dirty="0" smtClean="0">
                          <a:solidFill>
                            <a:srgbClr val="FF0000"/>
                          </a:solidFill>
                        </a:rPr>
                        <a:t> typically approves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FY17 tuition and fees-DELAYED </a:t>
                      </a:r>
                    </a:p>
                    <a:p>
                      <a:r>
                        <a:rPr lang="en-US" sz="2000" b="1" u="sng" baseline="0" dirty="0" smtClean="0">
                          <a:solidFill>
                            <a:srgbClr val="00B050"/>
                          </a:solidFill>
                        </a:rPr>
                        <a:t>Board approves</a:t>
                      </a:r>
                      <a:r>
                        <a:rPr lang="en-US" sz="20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rgbClr val="00B050"/>
                          </a:solidFill>
                        </a:rPr>
                        <a:t>FY17 housing and dining rates - </a:t>
                      </a:r>
                      <a:r>
                        <a:rPr lang="en-US" sz="2000" b="1" baseline="0" dirty="0" smtClean="0">
                          <a:solidFill>
                            <a:srgbClr val="00B050"/>
                          </a:solidFill>
                        </a:rPr>
                        <a:t>COMPLETE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April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Budget assumptions continue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to be refined</a:t>
                      </a:r>
                    </a:p>
                    <a:p>
                      <a:r>
                        <a:rPr lang="en-US" sz="2000" b="1" u="sng" baseline="0" dirty="0" smtClean="0">
                          <a:solidFill>
                            <a:srgbClr val="000000"/>
                          </a:solidFill>
                        </a:rPr>
                        <a:t>Board </a:t>
                      </a:r>
                      <a:r>
                        <a:rPr lang="en-US" sz="2000" b="1" u="sng" baseline="0" dirty="0" err="1" smtClean="0">
                          <a:solidFill>
                            <a:srgbClr val="000000"/>
                          </a:solidFill>
                        </a:rPr>
                        <a:t>reviewes</a:t>
                      </a:r>
                      <a:r>
                        <a:rPr lang="en-US" sz="2000" b="1" u="sng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preliminary operations budget assumptions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April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</a:rPr>
                        <a:t>/May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Detailed budgets are developed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–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Final tuition and fees set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June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Detailed budgets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are finalized</a:t>
                      </a:r>
                    </a:p>
                    <a:p>
                      <a:r>
                        <a:rPr lang="en-US" sz="2000" b="1" u="sng" baseline="0" dirty="0" smtClean="0">
                          <a:solidFill>
                            <a:srgbClr val="000000"/>
                          </a:solidFill>
                        </a:rPr>
                        <a:t>Board approves 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FY17 Operating Budgets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085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FY2016 </a:t>
            </a:r>
            <a:r>
              <a:rPr lang="en-US" b="1" dirty="0" smtClean="0"/>
              <a:t>$3.1 billion </a:t>
            </a:r>
            <a:r>
              <a:rPr lang="en-US" b="1" dirty="0" smtClean="0">
                <a:solidFill>
                  <a:srgbClr val="000000"/>
                </a:solidFill>
              </a:rPr>
              <a:t>Budget </a:t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by Revenue Source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50674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Dollars in Millions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763280"/>
              </p:ext>
            </p:extLst>
          </p:nvPr>
        </p:nvGraphicFramePr>
        <p:xfrm>
          <a:off x="814086" y="1146858"/>
          <a:ext cx="8305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60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4360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+mj-lt"/>
                <a:ea typeface="ヒラギノ角ゴ Pro W3" charset="0"/>
                <a:cs typeface="ヒラギノ角ゴ Pro W3" charset="0"/>
              </a:rPr>
              <a:t>Color of Money Matters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62" y="1143600"/>
            <a:ext cx="7695238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9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+mj-lt"/>
                <a:ea typeface="ヒラギノ角ゴ Pro W3" charset="0"/>
                <a:cs typeface="ヒラギノ角ゴ Pro W3" charset="0"/>
              </a:rPr>
              <a:t>University Funding Tree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143000"/>
            <a:ext cx="636405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FY2016 </a:t>
            </a:r>
            <a:r>
              <a:rPr lang="en-US" b="1" dirty="0" smtClean="0"/>
              <a:t>$3 billion </a:t>
            </a:r>
            <a:r>
              <a:rPr lang="en-US" b="1" dirty="0" smtClean="0">
                <a:solidFill>
                  <a:srgbClr val="000000"/>
                </a:solidFill>
              </a:rPr>
              <a:t>Current Fund Budget</a:t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by Type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486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Dollars in Millions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73107660"/>
              </p:ext>
            </p:extLst>
          </p:nvPr>
        </p:nvGraphicFramePr>
        <p:xfrm>
          <a:off x="1219200" y="1524000"/>
          <a:ext cx="71628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60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Compensation is 80%</a:t>
            </a:r>
            <a:br>
              <a:rPr lang="en-US" b="1" dirty="0" smtClean="0"/>
            </a:br>
            <a:r>
              <a:rPr lang="en-US" b="1" dirty="0" smtClean="0"/>
              <a:t>of Operations Expenses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4648200" cy="453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560" y="1295400"/>
            <a:ext cx="5044440" cy="46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44" y="21771"/>
            <a:ext cx="914944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FY17 Operating </a:t>
            </a:r>
            <a:r>
              <a:rPr lang="en-US" b="1" dirty="0" smtClean="0"/>
              <a:t>Request Components</a:t>
            </a:r>
            <a:r>
              <a:rPr lang="en-US" b="1" dirty="0" smtClean="0">
                <a:solidFill>
                  <a:srgbClr val="000000"/>
                </a:solidFill>
              </a:rPr>
              <a:t>-$497.3M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76400"/>
            <a:ext cx="8839200" cy="4800600"/>
          </a:xfrm>
        </p:spPr>
        <p:txBody>
          <a:bodyPr/>
          <a:lstStyle/>
          <a:p>
            <a:pPr marL="0" lvl="1" indent="0">
              <a:buNone/>
            </a:pPr>
            <a:endParaRPr lang="en-US" sz="3600" dirty="0"/>
          </a:p>
          <a:p>
            <a:pPr marL="0" lvl="1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089660" y="1219200"/>
            <a:ext cx="3048000" cy="2209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93876" y="1352371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Core Operations $447.3 M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8740" y="1247864"/>
            <a:ext cx="3017520" cy="22128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58740" y="1613734"/>
            <a:ext cx="301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New Requests $31.9 M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89660" y="3718415"/>
            <a:ext cx="3017520" cy="22128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12080" y="3718415"/>
            <a:ext cx="2964180" cy="221284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80160" y="3748170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Other Curator Programs $7.7 M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12080" y="3972341"/>
            <a:ext cx="3017520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Legislative Requirements $10.4 M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/>
              <a:t>Funding for Core Operations $447.3 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54864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$ Millions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414241"/>
              </p:ext>
            </p:extLst>
          </p:nvPr>
        </p:nvGraphicFramePr>
        <p:xfrm>
          <a:off x="127000" y="1866900"/>
          <a:ext cx="88900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Worksheet" r:id="rId5" imgW="4590921" imgH="1495540" progId="Excel.Sheet.12">
                  <p:embed/>
                </p:oleObj>
              </mc:Choice>
              <mc:Fallback>
                <p:oleObj name="Worksheet" r:id="rId5" imgW="4590921" imgH="14955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000" y="1866900"/>
                        <a:ext cx="8890000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89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467"/>
            <a:ext cx="9144000" cy="1143000"/>
          </a:xfrm>
        </p:spPr>
        <p:txBody>
          <a:bodyPr/>
          <a:lstStyle/>
          <a:p>
            <a:r>
              <a:rPr lang="en-US" b="1" dirty="0" smtClean="0"/>
              <a:t>New Requests $31.9 M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4376" y="5549163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$ Millions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879522"/>
              </p:ext>
            </p:extLst>
          </p:nvPr>
        </p:nvGraphicFramePr>
        <p:xfrm>
          <a:off x="277368" y="1695873"/>
          <a:ext cx="8708798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Worksheet" r:id="rId5" imgW="4590921" imgH="924040" progId="Excel.Sheet.12">
                  <p:embed/>
                </p:oleObj>
              </mc:Choice>
              <mc:Fallback>
                <p:oleObj name="Worksheet" r:id="rId5" imgW="4590921" imgH="9240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368" y="1695873"/>
                        <a:ext cx="8708798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3400" y="4038600"/>
            <a:ext cx="8392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* Includes $1 million Missouri S&amp;T and MSU cooperative mechanical engineer program. Other STEM programs with specific deliverables are being defined by MU, UMKC and UMSL. 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1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4038600"/>
          </a:xfrm>
        </p:spPr>
        <p:txBody>
          <a:bodyPr/>
          <a:lstStyle/>
          <a:p>
            <a:r>
              <a:rPr lang="en-US" dirty="0" smtClean="0"/>
              <a:t>Higher Education Funding Overview - Missouri</a:t>
            </a:r>
          </a:p>
          <a:p>
            <a:r>
              <a:rPr lang="en-US" dirty="0" smtClean="0"/>
              <a:t>FY16 Operating Budget – </a:t>
            </a:r>
            <a:r>
              <a:rPr lang="en-US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Update &amp; latest news</a:t>
            </a:r>
          </a:p>
          <a:p>
            <a:r>
              <a:rPr lang="en-US" dirty="0" smtClean="0"/>
              <a:t>FY17 Operating Request for State Appropriations</a:t>
            </a:r>
          </a:p>
          <a:p>
            <a:r>
              <a:rPr lang="en-US" dirty="0" smtClean="0"/>
              <a:t>FY17 Capital Request for State Appropriations</a:t>
            </a:r>
          </a:p>
          <a:p>
            <a:r>
              <a:rPr lang="en-US" dirty="0" smtClean="0"/>
              <a:t>Internal Audit </a:t>
            </a:r>
            <a:r>
              <a:rPr lang="en-US" dirty="0"/>
              <a:t>&amp;</a:t>
            </a:r>
            <a:r>
              <a:rPr lang="en-US" dirty="0" smtClean="0"/>
              <a:t> Consulting Services Overview</a:t>
            </a:r>
          </a:p>
          <a:p>
            <a:r>
              <a:rPr lang="en-US" dirty="0" smtClean="0"/>
              <a:t>Retiree insurance imperative and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FY17 Capital Request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8006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Maintenance and Repair </a:t>
            </a:r>
            <a:r>
              <a:rPr lang="en-US" b="1" dirty="0" smtClean="0"/>
              <a:t>Priorities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$</a:t>
            </a:r>
            <a:r>
              <a:rPr lang="en-US" sz="2400" dirty="0"/>
              <a:t>16.8 million for McKee Hall at </a:t>
            </a:r>
            <a:r>
              <a:rPr lang="en-US" sz="2400" dirty="0" smtClean="0"/>
              <a:t>MU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$16.3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million for Spencer Chemistry and Biological Sciences at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UMKC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$</a:t>
            </a:r>
            <a:r>
              <a:rPr lang="en-US" sz="2400" dirty="0"/>
              <a:t>37.9 million for Schrenk Hall at Missouri </a:t>
            </a:r>
            <a:r>
              <a:rPr lang="en-US" sz="2400" dirty="0" smtClean="0"/>
              <a:t>S&amp;T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$</a:t>
            </a:r>
            <a:r>
              <a:rPr lang="en-US" sz="2400" dirty="0"/>
              <a:t>24.6 million for Stadler Hall at UMSL</a:t>
            </a:r>
            <a:r>
              <a:rPr lang="en-US" sz="2400" dirty="0" smtClean="0"/>
              <a:t>.</a:t>
            </a:r>
          </a:p>
          <a:p>
            <a:endParaRPr lang="en-US" sz="900" b="1" dirty="0" smtClean="0"/>
          </a:p>
          <a:p>
            <a:pPr marL="514350" indent="-457200"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Public-Private </a:t>
            </a:r>
            <a:r>
              <a:rPr lang="en-US" b="1" dirty="0"/>
              <a:t>50/50 Projects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$12.9 million for the School of Music at MU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$3 million for the Butler-Carlton Hall Advanced Construction Materials Lab-Expansion at Missouri S&amp;T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$3 million for the Center for Regenerative </a:t>
            </a:r>
            <a:r>
              <a:rPr lang="en-US" sz="2400" dirty="0" err="1"/>
              <a:t>Orthopaedics</a:t>
            </a:r>
            <a:r>
              <a:rPr lang="en-US" sz="2400" dirty="0"/>
              <a:t> at MU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$1.5 million for a Teaching and Research Winery at MU.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84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Internal Audit: A More Efficient and Effective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191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i="1" u="sng" dirty="0" smtClean="0"/>
              <a:t>Moved to an “insourced” model that will provide:</a:t>
            </a:r>
          </a:p>
          <a:p>
            <a:r>
              <a:rPr lang="en-US" sz="2800" dirty="0" smtClean="0"/>
              <a:t>Increased coverage (</a:t>
            </a:r>
            <a:r>
              <a:rPr lang="en-US" sz="2800" b="1" dirty="0" smtClean="0"/>
              <a:t>2-3 times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Access to </a:t>
            </a:r>
            <a:r>
              <a:rPr lang="en-US" sz="2800" u="sng" dirty="0" smtClean="0"/>
              <a:t>internal consulting </a:t>
            </a:r>
            <a:endParaRPr lang="en-US" sz="2800" u="sng" dirty="0"/>
          </a:p>
          <a:p>
            <a:r>
              <a:rPr lang="en-US" sz="2800" dirty="0" smtClean="0"/>
              <a:t>Increased </a:t>
            </a:r>
            <a:r>
              <a:rPr lang="en-US" sz="2800" i="1" dirty="0" smtClean="0"/>
              <a:t>partnership</a:t>
            </a:r>
            <a:r>
              <a:rPr lang="en-US" sz="2800" dirty="0" smtClean="0"/>
              <a:t> between audit and management</a:t>
            </a:r>
          </a:p>
          <a:p>
            <a:r>
              <a:rPr lang="en-US" sz="2800" u="sng" dirty="0" smtClean="0"/>
              <a:t>Increased presence </a:t>
            </a:r>
            <a:r>
              <a:rPr lang="en-US" sz="2800" dirty="0" smtClean="0"/>
              <a:t>on all four campuses</a:t>
            </a:r>
          </a:p>
          <a:p>
            <a:r>
              <a:rPr lang="en-US" sz="2800" dirty="0" smtClean="0"/>
              <a:t>Develop </a:t>
            </a:r>
            <a:r>
              <a:rPr lang="en-US" sz="2800" i="1" dirty="0" smtClean="0"/>
              <a:t>training ground </a:t>
            </a:r>
            <a:r>
              <a:rPr lang="en-US" sz="2800" dirty="0" smtClean="0"/>
              <a:t>for University staff</a:t>
            </a:r>
          </a:p>
          <a:p>
            <a:r>
              <a:rPr lang="en-US" sz="2800" dirty="0" smtClean="0"/>
              <a:t>Recruit our business students through a </a:t>
            </a:r>
            <a:r>
              <a:rPr lang="en-US" sz="2800" b="1" dirty="0" smtClean="0"/>
              <a:t>robust internship program</a:t>
            </a:r>
          </a:p>
        </p:txBody>
      </p:sp>
    </p:spTree>
    <p:extLst>
      <p:ext uri="{BB962C8B-B14F-4D97-AF65-F5344CB8AC3E}">
        <p14:creationId xmlns:p14="http://schemas.microsoft.com/office/powerpoint/2010/main" val="336148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Internal Audit and Consulting Services Mission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763000" cy="42672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 smtClean="0"/>
              <a:t>To provide the Board of Curators, President, Campus Chancellors, and Senior Leaders </a:t>
            </a:r>
            <a:r>
              <a:rPr lang="en-US" sz="2800" u="sng" dirty="0" smtClean="0"/>
              <a:t>independent and objective assurance and consulting services </a:t>
            </a:r>
            <a:r>
              <a:rPr lang="en-US" sz="2800" dirty="0" smtClean="0"/>
              <a:t>designed to </a:t>
            </a:r>
            <a:r>
              <a:rPr lang="en-US" sz="2800" b="1" dirty="0" smtClean="0"/>
              <a:t>add value and to improve operations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Internal audit brings a systematic and disciplined approach to evaluating and improving the </a:t>
            </a:r>
            <a:r>
              <a:rPr lang="en-US" sz="2800" i="1" dirty="0"/>
              <a:t>effectiveness </a:t>
            </a:r>
            <a:r>
              <a:rPr lang="en-US" sz="2800" i="1" dirty="0" smtClean="0"/>
              <a:t>and efficiency </a:t>
            </a:r>
            <a:r>
              <a:rPr lang="en-US" sz="2800" dirty="0" smtClean="0"/>
              <a:t>of </a:t>
            </a:r>
            <a:r>
              <a:rPr lang="en-US" sz="2800" dirty="0"/>
              <a:t>risk management, control and governance processes.</a:t>
            </a:r>
          </a:p>
        </p:txBody>
      </p:sp>
    </p:spTree>
    <p:extLst>
      <p:ext uri="{BB962C8B-B14F-4D97-AF65-F5344CB8AC3E}">
        <p14:creationId xmlns:p14="http://schemas.microsoft.com/office/powerpoint/2010/main" val="11722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Retiree Insurance Issue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Changes in health care landscape (ACA) and increasing costs force employers to re-examine offerings for retirees</a:t>
            </a:r>
          </a:p>
          <a:p>
            <a:r>
              <a:rPr lang="en-US" dirty="0" smtClean="0"/>
              <a:t>Negative effect on UM system credit rating</a:t>
            </a:r>
          </a:p>
          <a:p>
            <a:r>
              <a:rPr lang="en-US" dirty="0" smtClean="0"/>
              <a:t>GASB standards changing to force recording of liability on UM balance sheet</a:t>
            </a:r>
          </a:p>
          <a:p>
            <a:r>
              <a:rPr lang="en-US" dirty="0" smtClean="0"/>
              <a:t>Increasing costs unsustainable in budget</a:t>
            </a:r>
          </a:p>
          <a:p>
            <a:r>
              <a:rPr lang="en-US" dirty="0" smtClean="0"/>
              <a:t>Align with most comparable peer systems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3857" y="9198"/>
            <a:ext cx="9140141" cy="114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 smtClean="0"/>
              <a:t>Why changes are needed: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Growth in salary and benefit costs</a:t>
            </a:r>
            <a:endParaRPr lang="en-US" b="1" dirty="0"/>
          </a:p>
        </p:txBody>
      </p:sp>
      <p:graphicFrame>
        <p:nvGraphicFramePr>
          <p:cNvPr id="7" name="Chart 6" descr="Chart with three lines showing that UM revenue grew approximately 45% from 2005 to 2015. In the same period, salary grew approximately 40% and benefits grew approximately 75%." title="UM Growth in Revenue, Salary Costs, and Benefits Costs"/>
          <p:cNvGraphicFramePr/>
          <p:nvPr>
            <p:extLst/>
          </p:nvPr>
        </p:nvGraphicFramePr>
        <p:xfrm>
          <a:off x="353568" y="1609343"/>
          <a:ext cx="8510016" cy="392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-85344" y="1188720"/>
            <a:ext cx="9229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cap="small" dirty="0">
                <a:solidFill>
                  <a:srgbClr val="2D3D5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growth in salary and benefit costs, as compared to the growth in revenue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476565" y="2276146"/>
            <a:ext cx="1667435" cy="369332"/>
          </a:xfrm>
          <a:prstGeom prst="rect">
            <a:avLst/>
          </a:prstGeom>
          <a:solidFill>
            <a:srgbClr val="E3763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Benefits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76565" y="3008577"/>
            <a:ext cx="1667435" cy="369332"/>
          </a:xfrm>
          <a:prstGeom prst="rect">
            <a:avLst/>
          </a:prstGeom>
          <a:solidFill>
            <a:srgbClr val="F1B82D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Revenue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76564" y="3429200"/>
            <a:ext cx="1667435" cy="369332"/>
          </a:xfrm>
          <a:prstGeom prst="rect">
            <a:avLst/>
          </a:prstGeom>
          <a:solidFill>
            <a:srgbClr val="721B7C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Salary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E228BA-AEFE-4047-AB47-36DBE999DFD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645" y="12539"/>
            <a:ext cx="9113355" cy="1139986"/>
          </a:xfrm>
        </p:spPr>
        <p:txBody>
          <a:bodyPr anchor="ctr"/>
          <a:lstStyle/>
          <a:p>
            <a:r>
              <a:rPr lang="en-US" b="1" dirty="0" smtClean="0"/>
              <a:t>Unsustainable Growth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E228BA-AEFE-4047-AB47-36DBE999DFD8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263" y="1152525"/>
            <a:ext cx="8915400" cy="50958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following graph shows growth in the unfunded liability if no change is made: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859316" y="2289184"/>
          <a:ext cx="7524519" cy="3737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924800" y="2611838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$6.2 billion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u="sng" dirty="0" smtClean="0"/>
              <a:t>Why changes are needed: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E</a:t>
            </a:r>
            <a:r>
              <a:rPr lang="en-US" b="1" dirty="0" smtClean="0"/>
              <a:t>ffects if we don’t make a change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31402"/>
            <a:ext cx="8229600" cy="165336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UM has an $808 </a:t>
            </a:r>
            <a:r>
              <a:rPr lang="en-US" dirty="0"/>
              <a:t>million liability this year, which will only grow over time</a:t>
            </a:r>
          </a:p>
          <a:p>
            <a:r>
              <a:rPr lang="en-US" b="1" dirty="0"/>
              <a:t>Paying </a:t>
            </a:r>
            <a:r>
              <a:rPr lang="en-US" b="1" dirty="0" smtClean="0"/>
              <a:t>this year’s bill on </a:t>
            </a:r>
            <a:r>
              <a:rPr lang="en-US" b="1" dirty="0"/>
              <a:t>the liability would require an extra $33 </a:t>
            </a:r>
            <a:r>
              <a:rPr lang="en-US" b="1" dirty="0" smtClean="0"/>
              <a:t>million and increase 5-6% annually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70" y="2817157"/>
            <a:ext cx="5411972" cy="320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Total Rewards Advisory Committee </a:t>
            </a:r>
            <a:br>
              <a:rPr lang="en-US" b="1" dirty="0" smtClean="0"/>
            </a:br>
            <a:r>
              <a:rPr lang="en-US" b="1" dirty="0" smtClean="0"/>
              <a:t> Key Recommendations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Preserve benefit for current retirees</a:t>
            </a:r>
          </a:p>
          <a:p>
            <a:r>
              <a:rPr lang="en-US" dirty="0" smtClean="0"/>
              <a:t>Eliminate benefit for new hires</a:t>
            </a:r>
          </a:p>
          <a:p>
            <a:r>
              <a:rPr lang="en-US" dirty="0" smtClean="0"/>
              <a:t>Reward long-serving employees with an affordable option</a:t>
            </a:r>
          </a:p>
          <a:p>
            <a:r>
              <a:rPr lang="en-US" dirty="0" smtClean="0"/>
              <a:t>Eliminate the growing liability and unsustainable liability growth</a:t>
            </a:r>
          </a:p>
          <a:p>
            <a:r>
              <a:rPr lang="en-US" dirty="0" smtClean="0"/>
              <a:t>Keep benefit rate constant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8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Proposed solution diminishes Liability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37" y="1211856"/>
            <a:ext cx="8670275" cy="43109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following graph shows the projected OPEB liability under the TRAC proposal: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59316" y="2203374"/>
          <a:ext cx="7524519" cy="3822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18558" y="4040610"/>
            <a:ext cx="12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$333 </a:t>
            </a:r>
            <a:r>
              <a:rPr lang="en-US" sz="1400" dirty="0">
                <a:solidFill>
                  <a:srgbClr val="00B050"/>
                </a:solidFill>
              </a:rPr>
              <a:t>m</a:t>
            </a:r>
            <a:r>
              <a:rPr lang="en-US" sz="1400" dirty="0" smtClean="0">
                <a:solidFill>
                  <a:srgbClr val="00B050"/>
                </a:solidFill>
              </a:rPr>
              <a:t>illion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53698" cy="11430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50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6"/>
            <a:ext cx="9144000" cy="114151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Public FTE Enrollment, Appropriations, &amp; Tuition per FTE, MO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10" y="1371600"/>
            <a:ext cx="7042380" cy="456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6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UM Per Student Revenue Decline since FY2001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72" y="1143000"/>
            <a:ext cx="8171428" cy="4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6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1514"/>
          </a:xfrm>
        </p:spPr>
        <p:txBody>
          <a:bodyPr>
            <a:noAutofit/>
          </a:bodyPr>
          <a:lstStyle/>
          <a:p>
            <a:r>
              <a:rPr lang="en-US" sz="3600" b="1" dirty="0"/>
              <a:t>Percentage Growth in State Appropriations per </a:t>
            </a:r>
            <a:r>
              <a:rPr lang="en-US" sz="3600" b="1" dirty="0" smtClean="0"/>
              <a:t>Student</a:t>
            </a:r>
            <a:r>
              <a:rPr lang="en-US" sz="3600" b="1" dirty="0"/>
              <a:t>, University of Missouri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83" y="1143000"/>
            <a:ext cx="767541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6"/>
            <a:ext cx="9144000" cy="114151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Family Share of Higher Education Operating Revenues, Missouri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02" y="1501726"/>
            <a:ext cx="7678396" cy="421327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6324600" y="1654126"/>
            <a:ext cx="0" cy="350520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43600" y="1369795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SB389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8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smtClean="0"/>
              <a:t>Reduction in Expense per Degree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7742857" cy="4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UM System Peers</a:t>
            </a:r>
            <a:endParaRPr lang="en-US" b="1" dirty="0"/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5769" r="1980" b="11539"/>
          <a:stretch/>
        </p:blipFill>
        <p:spPr bwMode="auto">
          <a:xfrm>
            <a:off x="457200" y="1447800"/>
            <a:ext cx="77724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010400" y="1905000"/>
            <a:ext cx="205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Michigan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Illinois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Minnesota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Nebraska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Tennessee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Colorado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UM System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Texas A&amp;M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Arkansas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State Appropriations plus Net Tuition per FTE</a:t>
            </a:r>
            <a:br>
              <a:rPr lang="en-US" sz="3600" b="1" dirty="0" smtClean="0"/>
            </a:br>
            <a:r>
              <a:rPr lang="en-US" sz="3600" b="1" i="1" dirty="0" smtClean="0"/>
              <a:t>Peer Systems</a:t>
            </a:r>
            <a:endParaRPr lang="en-US" sz="36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7162800" cy="458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9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-ums-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15382</TotalTime>
  <Words>793</Words>
  <Application>Microsoft Office PowerPoint</Application>
  <PresentationFormat>On-screen Show (4:3)</PresentationFormat>
  <Paragraphs>148</Paragraphs>
  <Slides>29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Book Antiqua</vt:lpstr>
      <vt:lpstr>Calibri</vt:lpstr>
      <vt:lpstr>Cambria</vt:lpstr>
      <vt:lpstr>Times New Roman</vt:lpstr>
      <vt:lpstr>Wingdings</vt:lpstr>
      <vt:lpstr>ヒラギノ角ゴ Pro W3</vt:lpstr>
      <vt:lpstr>2014-ums-presentation</vt:lpstr>
      <vt:lpstr>Worksheet</vt:lpstr>
      <vt:lpstr>PowerPoint Presentation</vt:lpstr>
      <vt:lpstr>Agenda</vt:lpstr>
      <vt:lpstr>Public FTE Enrollment, Appropriations, &amp; Tuition per FTE, MO </vt:lpstr>
      <vt:lpstr>UM Per Student Revenue Decline since FY2001</vt:lpstr>
      <vt:lpstr>Percentage Growth in State Appropriations per Student, University of Missouri</vt:lpstr>
      <vt:lpstr>Family Share of Higher Education Operating Revenues, Missouri</vt:lpstr>
      <vt:lpstr>Reduction in Expense per Degree</vt:lpstr>
      <vt:lpstr>UM System Peers</vt:lpstr>
      <vt:lpstr>State Appropriations plus Net Tuition per FTE Peer Systems</vt:lpstr>
      <vt:lpstr>Operation Planning Overview</vt:lpstr>
      <vt:lpstr>Annual Budget Cycle - Updated</vt:lpstr>
      <vt:lpstr>FY2016 $3.1 billion Budget  by Revenue Source</vt:lpstr>
      <vt:lpstr>PowerPoint Presentation</vt:lpstr>
      <vt:lpstr>PowerPoint Presentation</vt:lpstr>
      <vt:lpstr>FY2016 $3 billion Current Fund Budget by Type</vt:lpstr>
      <vt:lpstr>Compensation is 80% of Operations Expenses</vt:lpstr>
      <vt:lpstr>FY17 Operating Request Components-$497.3M</vt:lpstr>
      <vt:lpstr>Funding for Core Operations $447.3 M</vt:lpstr>
      <vt:lpstr>New Requests $31.9 M</vt:lpstr>
      <vt:lpstr>FY17 Capital Request Highlights</vt:lpstr>
      <vt:lpstr>Internal Audit: A More Efficient and Effective Approach</vt:lpstr>
      <vt:lpstr>Internal Audit and Consulting Services Mission</vt:lpstr>
      <vt:lpstr>Retiree Insurance Issue</vt:lpstr>
      <vt:lpstr>PowerPoint Presentation</vt:lpstr>
      <vt:lpstr>Unsustainable Growth</vt:lpstr>
      <vt:lpstr>Why changes are needed: Effects if we don’t make a change</vt:lpstr>
      <vt:lpstr>Total Rewards Advisory Committee   Key Recommendations</vt:lpstr>
      <vt:lpstr>Proposed solution diminishes Liability</vt:lpstr>
      <vt:lpstr>Questions?</vt:lpstr>
    </vt:vector>
  </TitlesOfParts>
  <Company>University of Missouri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hillmp</dc:creator>
  <cp:lastModifiedBy>Bradley, Memoree</cp:lastModifiedBy>
  <cp:revision>532</cp:revision>
  <cp:lastPrinted>2016-02-10T14:43:53Z</cp:lastPrinted>
  <dcterms:created xsi:type="dcterms:W3CDTF">2010-09-22T15:52:49Z</dcterms:created>
  <dcterms:modified xsi:type="dcterms:W3CDTF">2016-02-15T20:42:16Z</dcterms:modified>
</cp:coreProperties>
</file>